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1B1C65-7A0C-C349-B99A-463D8CDEA9EE}" v="252" dt="2023-08-24T14:47:29.4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593"/>
  </p:normalViewPr>
  <p:slideViewPr>
    <p:cSldViewPr snapToGrid="0">
      <p:cViewPr varScale="1">
        <p:scale>
          <a:sx n="117" d="100"/>
          <a:sy n="117" d="100"/>
        </p:scale>
        <p:origin x="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51B8A-E63D-E9A8-499F-8CAD2EAB98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24E15C-6FA9-E31F-A935-4FDE574DE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C689D-BA86-A816-CC39-D836B1C9F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04A1D-657B-D2F2-32F9-F35A3E994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6F3F1-583C-A029-D734-334D5B94E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3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C04EF-CA49-D32C-B612-12BC1BE62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D0C718-B10A-21B3-608E-49B0787E3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4F2E6-6F13-B631-BD88-EC7BF3F46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73E37-AF7B-84A1-6156-9B8C95364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37C1F-43C1-FBB4-76D6-81C4FD994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74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9E5A47-D4D1-DD0C-B061-87A9491729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1F1558-D29F-9C62-EDAA-BC845E5616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3F168-2F7B-03AC-E36F-9890763FB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6A8BD-2989-F5C9-1FC4-3AAC019AA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B8AD5-1A37-1380-EB3A-24048BBCB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89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69CF7-2BE4-5065-CC1C-D74710D3C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E178E-7ED1-0218-4E42-ECFFF688A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AC393-6060-2E53-89F0-5E1EA1F50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0EEFE-9607-A1C6-4921-CAA31098C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70B15-62EF-B540-9131-E48D6C832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5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2D2-9B1D-35C7-A844-B34A11C88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997D48-B3D1-6385-ECCE-519729E1A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97BCD-21CF-D8E1-812E-42F9B31C8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CFC12-8C68-B9B0-8A49-D5672D70A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63C57-CEBF-1EB1-3ABA-D39E33B25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0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81BFF-E48E-F10F-2153-5E72C3ADB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DAE71-3019-9D78-3D4E-BFEC6248FB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4B3FB9-BA16-A835-994E-8F89CE665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93ADA0-2CF7-CDCA-66E3-F1DE63D28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4B51A5-78CB-0514-E437-D5045A959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DD000D-4898-3CF4-1CE5-80D071C4F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7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CB77B-1767-496D-EF9D-F32B9DC6D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3CA39-C13B-6A9E-3EC0-8F9CB3897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9D3280-8B93-CF86-5238-E2C7594AD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6B81E8-2DC9-521E-14E8-6244CA38C2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B80A82-47CB-BDC8-6D96-A53B0BF1D6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AB3D9A-B3B8-E561-2F02-4045482A8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E66BFB-05EC-F970-C2E1-B78B6B7EA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E91F05-6F13-C139-7DA7-18608ABF4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4968F-C6B9-602A-91C5-72F3E0918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3375FF-D2A0-8436-FF28-6AFF20C2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B0477F-0670-86B0-5FEB-9E411116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01955B-FA1A-5DE1-C143-4AADD9310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96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3FC5AA-B39B-1569-697F-67DDC9315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ECD3E9-44FD-EBB9-5143-9A7363834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65C23-9B99-A3FA-55EF-DD50E2CCB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46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C1EA-FA1A-BAAF-A752-66989A70A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18BE1-13AC-A9A7-DE7E-7F52F743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AAE37-B627-59E8-A493-F58744867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C382E-F2F3-1528-DD06-C58429424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FCAAD9-6B89-E2C6-0F72-9BD2B56F4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541963-65A0-2CF2-5B2B-AE4850AA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202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2D1AD-2923-B3E7-6307-C01D2A630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543655-F5BC-2085-1919-7E0B63E3CB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A4721-C83E-A2E0-69C2-C73DB39BE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A61DA-0C0D-279E-F89A-6C29F97FB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996759-E20D-B7B9-54FB-C50FDF84E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8DB3B-C89D-A4FC-7486-8BC96334F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5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C01390-A3A8-EAE9-E935-C6BF7162B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5EA909-D5BC-672C-2B27-0C04B7553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CF495-42E4-6B2E-0E5F-770A134928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D0270-E11B-394B-8BC1-06D2D09427C1}" type="datetimeFigureOut">
              <a:rPr lang="en-US" smtClean="0"/>
              <a:t>9/8/23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7BA2C-4B9B-9AA2-DA04-F2175CDA7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6A102-7896-05CD-022F-8B821F486D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CEE8A-90AF-524E-8C52-138DE1C8F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2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61809329-8C0B-9D5F-0052-934C61E193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4" t="20019" r="28343" b="19603"/>
          <a:stretch/>
        </p:blipFill>
        <p:spPr>
          <a:xfrm>
            <a:off x="-170805" y="-96078"/>
            <a:ext cx="12533610" cy="705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879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8C994-3008-30E1-4A88-44DA992F0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Impact" panose="020B0806030902050204" pitchFamily="34" charset="0"/>
              </a:rPr>
              <a:t>Signups:</a:t>
            </a:r>
          </a:p>
        </p:txBody>
      </p:sp>
      <p:pic>
        <p:nvPicPr>
          <p:cNvPr id="10" name="Picture 9" descr="A qr code with a few squares&#10;&#10;Description automatically generated">
            <a:extLst>
              <a:ext uri="{FF2B5EF4-FFF2-40B4-BE49-F238E27FC236}">
                <a16:creationId xmlns:a16="http://schemas.microsoft.com/office/drawing/2014/main" id="{13FBA4BA-E756-C6AD-2994-A121934047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28" r="21015"/>
          <a:stretch/>
        </p:blipFill>
        <p:spPr>
          <a:xfrm>
            <a:off x="6731889" y="1491520"/>
            <a:ext cx="5055920" cy="5019547"/>
          </a:xfrm>
          <a:prstGeom prst="rect">
            <a:avLst/>
          </a:prstGeom>
        </p:spPr>
      </p:pic>
      <p:sp>
        <p:nvSpPr>
          <p:cNvPr id="12" name="Lightning Bolt 11">
            <a:extLst>
              <a:ext uri="{FF2B5EF4-FFF2-40B4-BE49-F238E27FC236}">
                <a16:creationId xmlns:a16="http://schemas.microsoft.com/office/drawing/2014/main" id="{36ADE1CF-B939-8FA1-0FF5-AF6FF2FCD35B}"/>
              </a:ext>
            </a:extLst>
          </p:cNvPr>
          <p:cNvSpPr/>
          <p:nvPr/>
        </p:nvSpPr>
        <p:spPr>
          <a:xfrm rot="17071480">
            <a:off x="571041" y="871368"/>
            <a:ext cx="5785836" cy="5657672"/>
          </a:xfrm>
          <a:prstGeom prst="lightningBolt">
            <a:avLst/>
          </a:prstGeom>
          <a:solidFill>
            <a:schemeClr val="accent3"/>
          </a:solidFill>
          <a:ln>
            <a:noFill/>
          </a:ln>
          <a:effectLst>
            <a:outerShdw dist="485993" dir="6542540" sx="104228" sy="104228" algn="tr" rotWithShape="0">
              <a:schemeClr val="accent2">
                <a:alpha val="96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Scan Here for the Qualtrics Signup Form!</a:t>
            </a:r>
          </a:p>
        </p:txBody>
      </p:sp>
    </p:spTree>
    <p:extLst>
      <p:ext uri="{BB962C8B-B14F-4D97-AF65-F5344CB8AC3E}">
        <p14:creationId xmlns:p14="http://schemas.microsoft.com/office/powerpoint/2010/main" val="161633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artoon of a robot holding a sword&#10;&#10;Description automatically generated">
            <a:extLst>
              <a:ext uri="{FF2B5EF4-FFF2-40B4-BE49-F238E27FC236}">
                <a16:creationId xmlns:a16="http://schemas.microsoft.com/office/drawing/2014/main" id="{943FF5A6-2621-7902-1E98-68CB1A462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680" y="1550883"/>
            <a:ext cx="4466673" cy="4466673"/>
          </a:xfrm>
          <a:prstGeom prst="rect">
            <a:avLst/>
          </a:prstGeom>
          <a:effectLst>
            <a:outerShdw blurRad="63500" dist="6783" sx="200000" sy="200000" algn="ctr" rotWithShape="0">
              <a:schemeClr val="tx2">
                <a:alpha val="15000"/>
              </a:scheme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6F8C0-06C0-C986-EA08-D932A3566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1478"/>
            <a:ext cx="10515600" cy="47854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Thursdays, 6-8pm in 413 CB with…</a:t>
            </a:r>
          </a:p>
          <a:p>
            <a:pPr marL="0" indent="0">
              <a:buNone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								and ECEn Shop Techs!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9FBD02-C148-8859-9FB7-BEF4DF5B7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/>
                </a:solidFill>
                <a:latin typeface="Impact" panose="020B0806030902050204" pitchFamily="34" charset="0"/>
              </a:rPr>
              <a:t>Build Nights:</a:t>
            </a:r>
            <a:endParaRPr lang="en-US" sz="8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08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80000">
              <a:schemeClr val="tx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9B7D526-C537-5D88-4524-4CDCA91E0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75" y="794898"/>
            <a:ext cx="7315200" cy="1454051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chemeClr val="tx2"/>
                </a:solidFill>
                <a:latin typeface="Impact" panose="020B0806030902050204" pitchFamily="34" charset="0"/>
              </a:rPr>
              <a:t>Save the Date(s)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FB87-00C9-2DBA-FAE9-5B45FF5F5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Thursday 9/14, 6-8pm, Kickoff in EB Event Space (you made it!)</a:t>
            </a:r>
          </a:p>
          <a:p>
            <a:r>
              <a:rPr lang="en-US" sz="1800">
                <a:solidFill>
                  <a:schemeClr val="tx2"/>
                </a:solidFill>
              </a:rPr>
              <a:t>Saturday 10/14 Student Signups Close</a:t>
            </a:r>
          </a:p>
          <a:p>
            <a:r>
              <a:rPr lang="en-US" sz="1800">
                <a:solidFill>
                  <a:schemeClr val="tx2"/>
                </a:solidFill>
              </a:rPr>
              <a:t>Saturday 10/28 Alumni Signups Close</a:t>
            </a:r>
          </a:p>
          <a:p>
            <a:r>
              <a:rPr lang="en-US" sz="1800">
                <a:solidFill>
                  <a:schemeClr val="tx2"/>
                </a:solidFill>
              </a:rPr>
              <a:t>Thursday 11/2 , 6-8pm, Mid-Semester Review in EB Event Space</a:t>
            </a:r>
          </a:p>
          <a:p>
            <a:r>
              <a:rPr lang="en-US" sz="1800">
                <a:solidFill>
                  <a:schemeClr val="tx2"/>
                </a:solidFill>
              </a:rPr>
              <a:t>Thursday 11/16 , 6-8pm, </a:t>
            </a:r>
            <a:r>
              <a:rPr lang="en-US" sz="1800" b="1">
                <a:solidFill>
                  <a:schemeClr val="tx2"/>
                </a:solidFill>
              </a:rPr>
              <a:t>Safety Inspections </a:t>
            </a:r>
            <a:r>
              <a:rPr lang="en-US" sz="1800">
                <a:solidFill>
                  <a:schemeClr val="tx2"/>
                </a:solidFill>
              </a:rPr>
              <a:t>in 413 CB*</a:t>
            </a:r>
          </a:p>
          <a:p>
            <a:r>
              <a:rPr lang="en-US" sz="1800">
                <a:solidFill>
                  <a:schemeClr val="tx2"/>
                </a:solidFill>
              </a:rPr>
              <a:t>Saturday 12/2, 10am-3pm </a:t>
            </a:r>
            <a:r>
              <a:rPr lang="en-US" sz="1800" b="1">
                <a:solidFill>
                  <a:schemeClr val="tx2"/>
                </a:solidFill>
              </a:rPr>
              <a:t>Ant Annihilation </a:t>
            </a:r>
            <a:r>
              <a:rPr lang="en-US" sz="1800">
                <a:solidFill>
                  <a:schemeClr val="tx2"/>
                </a:solidFill>
              </a:rPr>
              <a:t>in the WSC Garden Court*</a:t>
            </a:r>
          </a:p>
          <a:p>
            <a:pPr marL="0" indent="0">
              <a:buNone/>
            </a:pPr>
            <a:r>
              <a:rPr lang="en-US" sz="1800">
                <a:solidFill>
                  <a:schemeClr val="tx2"/>
                </a:solidFill>
              </a:rPr>
              <a:t>*Attendance Required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69897" y="0"/>
            <a:ext cx="5822103" cy="6685267"/>
            <a:chOff x="6357228" y="0"/>
            <a:chExt cx="5822103" cy="6685267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Graphic 7" descr="Monthly calendar">
            <a:extLst>
              <a:ext uri="{FF2B5EF4-FFF2-40B4-BE49-F238E27FC236}">
                <a16:creationId xmlns:a16="http://schemas.microsoft.com/office/drawing/2014/main" id="{0D640884-C62E-0C7E-667C-13F11AE97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503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B107C-A6FE-4EBF-74D5-C9138F29E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US" sz="8000" dirty="0">
                <a:latin typeface="Impact" panose="020B0806030902050204" pitchFamily="34" charset="0"/>
              </a:rPr>
              <a:t>Some Important Rules:</a:t>
            </a:r>
            <a:endParaRPr lang="en-US" sz="8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AAD7B-19C0-E27D-D929-75B464728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Bots must fit in a </a:t>
            </a:r>
            <a:r>
              <a:rPr lang="en-US" b="1" dirty="0"/>
              <a:t>1ft cube </a:t>
            </a:r>
            <a:r>
              <a:rPr lang="en-US" dirty="0"/>
              <a:t>at the start of the match</a:t>
            </a:r>
          </a:p>
          <a:p>
            <a:r>
              <a:rPr lang="en-US" b="1" dirty="0"/>
              <a:t>Armor</a:t>
            </a:r>
            <a:r>
              <a:rPr lang="en-US" dirty="0"/>
              <a:t> and </a:t>
            </a:r>
            <a:r>
              <a:rPr lang="en-US" b="1" dirty="0"/>
              <a:t>weapons</a:t>
            </a:r>
            <a:r>
              <a:rPr lang="en-US" dirty="0"/>
              <a:t> must be made of </a:t>
            </a:r>
            <a:r>
              <a:rPr lang="en-US" b="1" dirty="0"/>
              <a:t>PET, PETG, ABS, PLA, PLA+, </a:t>
            </a:r>
            <a:r>
              <a:rPr lang="en-US" dirty="0"/>
              <a:t>etc.</a:t>
            </a:r>
          </a:p>
          <a:p>
            <a:r>
              <a:rPr lang="en-US" dirty="0"/>
              <a:t>Wheeled Robots must weigh </a:t>
            </a:r>
            <a:r>
              <a:rPr lang="en-US" b="1" dirty="0"/>
              <a:t>1lb or less</a:t>
            </a:r>
          </a:p>
          <a:p>
            <a:r>
              <a:rPr lang="en-US" dirty="0"/>
              <a:t>Matches will end after 3 min. or after Knock Out/Tap Out/Forfeit</a:t>
            </a:r>
          </a:p>
          <a:p>
            <a:r>
              <a:rPr lang="en-US" dirty="0"/>
              <a:t>There will be a separate bracket for alumni bots </a:t>
            </a:r>
            <a:r>
              <a:rPr lang="en-US" sz="1600" dirty="0"/>
              <a:t>(given enough alumni compete)</a:t>
            </a:r>
          </a:p>
          <a:p>
            <a:r>
              <a:rPr lang="en-US" dirty="0"/>
              <a:t>Winners of both brackets will receive a </a:t>
            </a:r>
            <a:r>
              <a:rPr lang="en-US" b="1" dirty="0"/>
              <a:t>trophy</a:t>
            </a:r>
          </a:p>
          <a:p>
            <a:r>
              <a:rPr lang="en-US" dirty="0"/>
              <a:t>Winners of the student brackets will receive </a:t>
            </a:r>
            <a:r>
              <a:rPr lang="en-US" b="1" dirty="0"/>
              <a:t>cash prizes</a:t>
            </a:r>
          </a:p>
          <a:p>
            <a:r>
              <a:rPr lang="en-US" b="1" dirty="0"/>
              <a:t>Build your robot according to construction specifications. Loophole finding will NOT be rewarded.</a:t>
            </a:r>
          </a:p>
          <a:p>
            <a:r>
              <a:rPr lang="en-US" dirty="0"/>
              <a:t>Judges will choose a winner based on </a:t>
            </a:r>
            <a:r>
              <a:rPr lang="en-US" b="1" dirty="0"/>
              <a:t>control, aggression, and damage</a:t>
            </a:r>
          </a:p>
          <a:p>
            <a:r>
              <a:rPr lang="en-US" dirty="0"/>
              <a:t>Unsportsmanlike conduct will not be tolerated</a:t>
            </a:r>
          </a:p>
        </p:txBody>
      </p:sp>
    </p:spTree>
    <p:extLst>
      <p:ext uri="{BB962C8B-B14F-4D97-AF65-F5344CB8AC3E}">
        <p14:creationId xmlns:p14="http://schemas.microsoft.com/office/powerpoint/2010/main" val="2752443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8C994-3008-30E1-4A88-44DA992F0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Impact" panose="020B0806030902050204" pitchFamily="34" charset="0"/>
              </a:rPr>
              <a:t>ARC Website:</a:t>
            </a:r>
          </a:p>
        </p:txBody>
      </p:sp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3A582234-D002-2B94-156F-1FEEF6AB2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5649" y="1504771"/>
            <a:ext cx="5018704" cy="4988103"/>
          </a:xfrm>
          <a:prstGeom prst="rect">
            <a:avLst/>
          </a:prstGeom>
        </p:spPr>
      </p:pic>
      <p:sp>
        <p:nvSpPr>
          <p:cNvPr id="12" name="Lightning Bolt 11">
            <a:extLst>
              <a:ext uri="{FF2B5EF4-FFF2-40B4-BE49-F238E27FC236}">
                <a16:creationId xmlns:a16="http://schemas.microsoft.com/office/drawing/2014/main" id="{36ADE1CF-B939-8FA1-0FF5-AF6FF2FCD35B}"/>
              </a:ext>
            </a:extLst>
          </p:cNvPr>
          <p:cNvSpPr/>
          <p:nvPr/>
        </p:nvSpPr>
        <p:spPr>
          <a:xfrm rot="17071480">
            <a:off x="670746" y="913322"/>
            <a:ext cx="5652339" cy="5487268"/>
          </a:xfrm>
          <a:prstGeom prst="lightningBolt">
            <a:avLst/>
          </a:prstGeom>
          <a:solidFill>
            <a:schemeClr val="accent3"/>
          </a:solidFill>
          <a:ln>
            <a:noFill/>
          </a:ln>
          <a:effectLst>
            <a:outerShdw dist="485993" dir="6542540" sx="104228" sy="104228" algn="tr" rotWithShape="0">
              <a:schemeClr val="accent2">
                <a:alpha val="96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Scan Here for Rules, Updates, tips, tricks, and MORE!</a:t>
            </a:r>
          </a:p>
        </p:txBody>
      </p:sp>
    </p:spTree>
    <p:extLst>
      <p:ext uri="{BB962C8B-B14F-4D97-AF65-F5344CB8AC3E}">
        <p14:creationId xmlns:p14="http://schemas.microsoft.com/office/powerpoint/2010/main" val="1879494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423BB-2B3A-E068-6355-E4D452160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>
                <a:solidFill>
                  <a:schemeClr val="tx2"/>
                </a:solidFill>
                <a:latin typeface="Impact" panose="020B0806030902050204" pitchFamily="34" charset="0"/>
              </a:rPr>
              <a:t>Purchases:</a:t>
            </a:r>
            <a:endParaRPr lang="en-US" sz="8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B1A34-C31B-7C01-13B0-7E0E44E23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be made in person from the ECEn shop or through a Qualtrics survey for online orders</a:t>
            </a:r>
          </a:p>
          <a:p>
            <a:r>
              <a:rPr lang="en-US" dirty="0"/>
              <a:t>One week after signing up you’ll receive a link to the purchasing Qualtrics and can start making purchases</a:t>
            </a:r>
          </a:p>
          <a:p>
            <a:r>
              <a:rPr lang="en-US" dirty="0"/>
              <a:t>If you are a BYU student, use this address: </a:t>
            </a:r>
          </a:p>
          <a:p>
            <a:r>
              <a:rPr lang="en-US" dirty="0"/>
              <a:t>You will only be allowed to use </a:t>
            </a:r>
            <a:r>
              <a:rPr lang="en-US" b="1" dirty="0"/>
              <a:t>up to </a:t>
            </a:r>
            <a:r>
              <a:rPr lang="en-US" dirty="0"/>
              <a:t>$100 on your budget. The remaining amount CANNOT be used to partially pay for a purchase (like a gift card)</a:t>
            </a:r>
          </a:p>
          <a:p>
            <a:r>
              <a:rPr lang="en-US" dirty="0"/>
              <a:t>You need a good reason to buy whatever it is (no kitchen appliances)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565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144FD-4E9C-AFAE-AFB6-E151C4E46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14000" dirty="0">
                <a:latin typeface="Impact" panose="020B0806030902050204" pitchFamily="34" charset="0"/>
              </a:rPr>
              <a:t>Q&amp;A:</a:t>
            </a:r>
          </a:p>
        </p:txBody>
      </p:sp>
    </p:spTree>
    <p:extLst>
      <p:ext uri="{BB962C8B-B14F-4D97-AF65-F5344CB8AC3E}">
        <p14:creationId xmlns:p14="http://schemas.microsoft.com/office/powerpoint/2010/main" val="2023386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A_Flyer">
      <a:dk1>
        <a:srgbClr val="1B2846"/>
      </a:dk1>
      <a:lt1>
        <a:srgbClr val="FFFFFF"/>
      </a:lt1>
      <a:dk2>
        <a:srgbClr val="19315A"/>
      </a:dk2>
      <a:lt2>
        <a:srgbClr val="E4E2DE"/>
      </a:lt2>
      <a:accent1>
        <a:srgbClr val="E16239"/>
      </a:accent1>
      <a:accent2>
        <a:srgbClr val="EEA235"/>
      </a:accent2>
      <a:accent3>
        <a:srgbClr val="F8C83C"/>
      </a:accent3>
      <a:accent4>
        <a:srgbClr val="CC262B"/>
      </a:accent4>
      <a:accent5>
        <a:srgbClr val="E67944"/>
      </a:accent5>
      <a:accent6>
        <a:srgbClr val="D3472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344</Words>
  <Application>Microsoft Macintosh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Impact</vt:lpstr>
      <vt:lpstr>Office Theme</vt:lpstr>
      <vt:lpstr>PowerPoint Presentation</vt:lpstr>
      <vt:lpstr>Signups:</vt:lpstr>
      <vt:lpstr>Build Nights:</vt:lpstr>
      <vt:lpstr>Save the Date(s)</vt:lpstr>
      <vt:lpstr>Some Important Rules:</vt:lpstr>
      <vt:lpstr>ARC Website:</vt:lpstr>
      <vt:lpstr>Purchases:</vt:lpstr>
      <vt:lpstr>Q&amp;A: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Price</dc:creator>
  <cp:lastModifiedBy>Katie Price</cp:lastModifiedBy>
  <cp:revision>2</cp:revision>
  <dcterms:created xsi:type="dcterms:W3CDTF">2023-08-23T18:42:06Z</dcterms:created>
  <dcterms:modified xsi:type="dcterms:W3CDTF">2023-09-08T22:28:40Z</dcterms:modified>
</cp:coreProperties>
</file>